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3"/>
    <p:sldId id="257" r:id="rId4"/>
    <p:sldId id="259" r:id="rId5"/>
    <p:sldId id="268" r:id="rId6"/>
    <p:sldId id="286" r:id="rId7"/>
    <p:sldId id="260" r:id="rId8"/>
    <p:sldId id="265" r:id="rId9"/>
    <p:sldId id="267" r:id="rId10"/>
    <p:sldId id="266" r:id="rId11"/>
    <p:sldId id="261" r:id="rId12"/>
    <p:sldId id="263" r:id="rId13"/>
    <p:sldId id="262" r:id="rId14"/>
    <p:sldId id="264" r:id="rId15"/>
    <p:sldId id="306" r:id="rId16"/>
    <p:sldId id="269" r:id="rId17"/>
    <p:sldId id="307" r:id="rId18"/>
    <p:sldId id="270" r:id="rId19"/>
    <p:sldId id="271" r:id="rId20"/>
    <p:sldId id="308" r:id="rId21"/>
    <p:sldId id="339" r:id="rId22"/>
    <p:sldId id="272" r:id="rId23"/>
    <p:sldId id="279" r:id="rId24"/>
    <p:sldId id="277" r:id="rId25"/>
    <p:sldId id="276" r:id="rId26"/>
    <p:sldId id="273" r:id="rId27"/>
    <p:sldId id="274" r:id="rId28"/>
    <p:sldId id="332" r:id="rId29"/>
    <p:sldId id="309" r:id="rId30"/>
    <p:sldId id="310" r:id="rId31"/>
    <p:sldId id="336" r:id="rId32"/>
    <p:sldId id="337" r:id="rId33"/>
    <p:sldId id="338" r:id="rId34"/>
    <p:sldId id="333" r:id="rId35"/>
    <p:sldId id="318" r:id="rId36"/>
    <p:sldId id="319" r:id="rId37"/>
    <p:sldId id="320" r:id="rId38"/>
    <p:sldId id="321" r:id="rId39"/>
    <p:sldId id="322" r:id="rId40"/>
    <p:sldId id="312" r:id="rId41"/>
    <p:sldId id="324" r:id="rId42"/>
    <p:sldId id="334" r:id="rId43"/>
    <p:sldId id="335" r:id="rId45"/>
    <p:sldId id="314" r:id="rId46"/>
    <p:sldId id="323" r:id="rId47"/>
    <p:sldId id="316" r:id="rId48"/>
    <p:sldId id="315" r:id="rId49"/>
    <p:sldId id="347" r:id="rId50"/>
    <p:sldId id="348" r:id="rId51"/>
    <p:sldId id="340" r:id="rId52"/>
    <p:sldId id="317" r:id="rId53"/>
    <p:sldId id="341" r:id="rId54"/>
    <p:sldId id="342" r:id="rId55"/>
    <p:sldId id="343" r:id="rId56"/>
    <p:sldId id="349" r:id="rId57"/>
    <p:sldId id="344" r:id="rId58"/>
    <p:sldId id="346" r:id="rId59"/>
    <p:sldId id="377" r:id="rId60"/>
    <p:sldId id="383" r:id="rId61"/>
    <p:sldId id="379" r:id="rId62"/>
    <p:sldId id="380" r:id="rId63"/>
    <p:sldId id="381" r:id="rId64"/>
    <p:sldId id="382" r:id="rId65"/>
    <p:sldId id="384" r:id="rId66"/>
    <p:sldId id="385" r:id="rId67"/>
    <p:sldId id="386" r:id="rId68"/>
    <p:sldId id="387" r:id="rId69"/>
    <p:sldId id="388" r:id="rId70"/>
    <p:sldId id="389" r:id="rId71"/>
    <p:sldId id="390" r:id="rId72"/>
    <p:sldId id="391" r:id="rId73"/>
    <p:sldId id="345" r:id="rId74"/>
    <p:sldId id="392" r:id="rId75"/>
    <p:sldId id="393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pPr algn="l"/>
            <a:r>
              <a:rPr lang="zh-CN" altLang="en-US">
                <a:latin typeface="微软雅黑" charset="0"/>
                <a:ea typeface="微软雅黑" charset="0"/>
              </a:rPr>
              <a:t>机器学习原理简介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574040"/>
          </a:xfrm>
        </p:spPr>
        <p:txBody>
          <a:bodyPr/>
          <a:p>
            <a:pPr algn="l"/>
            <a:r>
              <a:rPr lang="zh-CN" altLang="en-US">
                <a:latin typeface="楷体" charset="0"/>
                <a:ea typeface="楷体" charset="0"/>
              </a:rPr>
              <a:t>另一种计算哲学</a:t>
            </a:r>
            <a:endParaRPr lang="en-US" altLang="zh-CN">
              <a:latin typeface="楷体" charset="0"/>
              <a:ea typeface="楷体" charset="0"/>
            </a:endParaRPr>
          </a:p>
        </p:txBody>
      </p:sp>
      <p:sp>
        <p:nvSpPr>
          <p:cNvPr id="4" name="副标题 2"/>
          <p:cNvSpPr>
            <a:spLocks noGrp="1"/>
          </p:cNvSpPr>
          <p:nvPr/>
        </p:nvSpPr>
        <p:spPr>
          <a:xfrm>
            <a:off x="1524000" y="4878070"/>
            <a:ext cx="9144000" cy="1017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zh-CN">
                <a:latin typeface="楷体" charset="0"/>
                <a:ea typeface="楷体" charset="0"/>
              </a:rPr>
              <a:t>常治国</a:t>
            </a:r>
            <a:endParaRPr lang="zh-CN" altLang="zh-CN">
              <a:latin typeface="楷体" charset="0"/>
              <a:ea typeface="楷体" charset="0"/>
            </a:endParaRPr>
          </a:p>
          <a:p>
            <a:pPr algn="l"/>
            <a:r>
              <a:rPr lang="en-US" altLang="zh-CN">
                <a:latin typeface="楷体" charset="0"/>
                <a:ea typeface="楷体" charset="0"/>
              </a:rPr>
              <a:t>2016.7.15</a:t>
            </a:r>
            <a:endParaRPr lang="en-US" altLang="zh-CN">
              <a:latin typeface="楷体" charset="0"/>
              <a:ea typeface="楷体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8205" y="1520825"/>
            <a:ext cx="5935591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5321" y="1528725"/>
            <a:ext cx="5941359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8982" y="1519200"/>
            <a:ext cx="5534037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6513" y="1519200"/>
            <a:ext cx="7038975" cy="39598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7199630" y="402590"/>
          <a:ext cx="4538980" cy="6052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086350" imgH="6781800" progId="Picture.PicObj.1">
                  <p:embed/>
                </p:oleObj>
              </mc:Choice>
              <mc:Fallback>
                <p:oleObj name="" r:id="rId1" imgW="5086350" imgH="6781800" progId="Picture.PicObj.1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7199630" y="402590"/>
                        <a:ext cx="4538980" cy="6052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" y="88265"/>
            <a:ext cx="5894070" cy="63671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计算架构的分类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1">
              <a:lnSpc>
                <a:spcPct val="150000"/>
              </a:lnSpc>
            </a:pPr>
            <a:r>
              <a:rPr lang="zh-CN" altLang="en-US" sz="2800">
                <a:sym typeface="+mn-ea"/>
              </a:rPr>
              <a:t>自然计算：复制、淘汰、变异、刺激/反馈、群居</a:t>
            </a:r>
            <a:endParaRPr lang="zh-CN" altLang="en-US" sz="2325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>
                <a:sym typeface="+mn-ea"/>
              </a:rPr>
              <a:t>人脑指挥的精确机器计算</a:t>
            </a:r>
            <a:endParaRPr lang="zh-CN" altLang="en-US" sz="2800"/>
          </a:p>
          <a:p>
            <a:pPr lvl="1">
              <a:lnSpc>
                <a:spcPct val="150000"/>
              </a:lnSpc>
            </a:pPr>
            <a:r>
              <a:rPr lang="zh-CN" altLang="en-US" sz="2800">
                <a:sym typeface="+mn-ea"/>
              </a:rPr>
              <a:t>基于学习的机器计算，即</a:t>
            </a:r>
            <a:r>
              <a:rPr lang="en-US" altLang="zh-CN" sz="2800">
                <a:sym typeface="+mn-ea"/>
              </a:rPr>
              <a:t>Deep Learning</a:t>
            </a:r>
            <a:endParaRPr lang="en-US" altLang="zh-CN" sz="2800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34290"/>
            <a:ext cx="9447530" cy="3237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5" y="3503930"/>
            <a:ext cx="4829810" cy="2716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0" y="3787775"/>
            <a:ext cx="6082665" cy="2432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1031240"/>
            <a:ext cx="5765165" cy="35706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815" y="1031240"/>
            <a:ext cx="5523865" cy="55238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7890" b="11562"/>
          <a:stretch>
            <a:fillRect/>
          </a:stretch>
        </p:blipFill>
        <p:spPr>
          <a:xfrm>
            <a:off x="161290" y="1929765"/>
            <a:ext cx="11937365" cy="33172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15" y="712470"/>
            <a:ext cx="10201275" cy="5347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>
                <a:latin typeface="微软雅黑" charset="0"/>
                <a:ea typeface="微软雅黑" charset="0"/>
              </a:rPr>
              <a:t>目录</a:t>
            </a:r>
            <a:endParaRPr lang="zh-CN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zh-CN" altLang="en-US"/>
              <a:t>什么是计算？</a:t>
            </a:r>
            <a:endParaRPr lang="zh-CN" altLang="en-US"/>
          </a:p>
          <a:p>
            <a:r>
              <a:rPr lang="zh-CN" altLang="en-US"/>
              <a:t>计算的分类</a:t>
            </a:r>
            <a:endParaRPr lang="zh-CN" altLang="en-US" sz="2400"/>
          </a:p>
          <a:p>
            <a:pPr lvl="0"/>
            <a:r>
              <a:rPr lang="zh-CN" altLang="en-US" sz="2800"/>
              <a:t>生物神经网络结构与人工神经网络比照</a:t>
            </a:r>
            <a:endParaRPr lang="zh-CN" altLang="en-US" sz="2800"/>
          </a:p>
          <a:p>
            <a:pPr lvl="0"/>
            <a:r>
              <a:rPr lang="zh-CN" altLang="en-US" sz="2800"/>
              <a:t>神经网络的威力源自何处？</a:t>
            </a:r>
            <a:endParaRPr lang="zh-CN" altLang="en-US" sz="2800"/>
          </a:p>
          <a:p>
            <a:pPr lvl="0"/>
            <a:r>
              <a:rPr lang="zh-CN" altLang="en-US" sz="2800"/>
              <a:t>构建人工神经网络系统的最大困难是什么？</a:t>
            </a:r>
            <a:endParaRPr lang="zh-CN" altLang="en-US" sz="2800"/>
          </a:p>
          <a:p>
            <a:pPr lvl="0"/>
            <a:r>
              <a:rPr lang="zh-CN" altLang="en-US" sz="2800"/>
              <a:t>如何构建一个</a:t>
            </a:r>
            <a:r>
              <a:rPr lang="en-US" altLang="zh-CN" sz="2800"/>
              <a:t>Deep Learning</a:t>
            </a:r>
            <a:r>
              <a:rPr lang="zh-CN" altLang="en-US" sz="2800"/>
              <a:t>应用系统？</a:t>
            </a:r>
            <a:endParaRPr lang="zh-CN" altLang="en-US" sz="2800"/>
          </a:p>
          <a:p>
            <a:pPr lvl="0"/>
            <a:r>
              <a:rPr lang="zh-CN" altLang="en-US"/>
              <a:t>如何将</a:t>
            </a:r>
            <a:r>
              <a:rPr lang="en-US" altLang="zh-CN">
                <a:sym typeface="+mn-ea"/>
              </a:rPr>
              <a:t>Deep Learning</a:t>
            </a:r>
            <a:r>
              <a:rPr lang="zh-CN" altLang="en-US">
                <a:sym typeface="+mn-ea"/>
              </a:rPr>
              <a:t>用在我们的项目中？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总结：计算的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个哲学规律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讨论：人类将会成为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的宠物还是奴隶？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Demo </a:t>
            </a:r>
            <a:r>
              <a:rPr lang="zh-CN" altLang="en-US">
                <a:sym typeface="+mn-ea"/>
              </a:rPr>
              <a:t>与 </a:t>
            </a:r>
            <a:r>
              <a:rPr lang="en-US" altLang="zh-CN">
                <a:sym typeface="+mn-ea"/>
              </a:rPr>
              <a:t>Coding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生物神经网络与人工神经网络对比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602230"/>
            <a:ext cx="3799205" cy="21405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40" y="2506980"/>
            <a:ext cx="6085840" cy="23310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 descr="neuron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860" y="909955"/>
            <a:ext cx="6922135" cy="51923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60" y="1886585"/>
            <a:ext cx="5606415" cy="37039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69690" y="184785"/>
            <a:ext cx="3347720" cy="1252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rgbClr val="7030A0"/>
                </a:solidFill>
              </a:rPr>
              <a:t>dendrites： 树突</a:t>
            </a:r>
            <a:endParaRPr lang="zh-CN" altLang="en-US" sz="2400">
              <a:solidFill>
                <a:srgbClr val="7030A0"/>
              </a:solidFill>
            </a:endParaRPr>
          </a:p>
          <a:p>
            <a:pPr algn="l"/>
            <a:r>
              <a:rPr lang="en-US" altLang="zh-CN" sz="2400">
                <a:solidFill>
                  <a:srgbClr val="7030A0"/>
                </a:solidFill>
                <a:sym typeface="+mn-ea"/>
              </a:rPr>
              <a:t>synapse</a:t>
            </a:r>
            <a:r>
              <a:rPr lang="zh-CN" altLang="en-US" sz="2800">
                <a:solidFill>
                  <a:srgbClr val="7030A0"/>
                </a:solidFill>
                <a:sym typeface="+mn-ea"/>
              </a:rPr>
              <a:t>：   突触</a:t>
            </a:r>
            <a:endParaRPr lang="zh-CN" altLang="en-US" sz="2800">
              <a:solidFill>
                <a:srgbClr val="7030A0"/>
              </a:solidFill>
              <a:sym typeface="+mn-ea"/>
            </a:endParaRPr>
          </a:p>
          <a:p>
            <a:pPr algn="l"/>
            <a:r>
              <a:rPr lang="zh-CN" altLang="en-US" sz="2400">
                <a:solidFill>
                  <a:srgbClr val="7030A0"/>
                </a:solidFill>
              </a:rPr>
              <a:t>axon：          轴突</a:t>
            </a:r>
            <a:endParaRPr lang="zh-CN" altLang="en-US" sz="24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547485" y="908685"/>
            <a:ext cx="5219700" cy="1375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人脑有约</a:t>
            </a:r>
            <a:r>
              <a:rPr lang="en-US" altLang="zh-CN" sz="2800"/>
              <a:t>8.5x10</a:t>
            </a:r>
            <a:r>
              <a:rPr lang="en-US" altLang="zh-CN" sz="2800" baseline="30000"/>
              <a:t>10</a:t>
            </a:r>
            <a:r>
              <a:rPr lang="zh-CN" altLang="en-US" sz="2800"/>
              <a:t>个神经元细胞</a:t>
            </a:r>
            <a:endParaRPr lang="zh-CN" altLang="en-US" sz="2800"/>
          </a:p>
          <a:p>
            <a:endParaRPr lang="zh-CN" altLang="en-US" sz="2800"/>
          </a:p>
          <a:p>
            <a:r>
              <a:rPr lang="en-US" altLang="zh-CN" sz="2800"/>
              <a:t>AlphaGo</a:t>
            </a:r>
            <a:r>
              <a:rPr lang="zh-CN" altLang="en-US" sz="2800"/>
              <a:t>有多少个神经元？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3192145"/>
            <a:ext cx="9523730" cy="3647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339090"/>
            <a:ext cx="5198745" cy="29286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 descr="neuron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160" y="1626235"/>
            <a:ext cx="6922135" cy="51923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420" y="1073150"/>
            <a:ext cx="4590415" cy="35331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55" y="1591945"/>
            <a:ext cx="5837555" cy="5184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150" y="1534795"/>
            <a:ext cx="6019165" cy="51492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0" y="53340"/>
            <a:ext cx="3001010" cy="19824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060" y="6235065"/>
            <a:ext cx="1165860" cy="4489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88950" y="1166495"/>
            <a:ext cx="545084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latin typeface="微软雅黑" charset="0"/>
                <a:ea typeface="微软雅黑" charset="0"/>
              </a:rPr>
              <a:t>Q</a:t>
            </a:r>
            <a:r>
              <a:rPr lang="zh-CN" altLang="en-US" sz="2800">
                <a:latin typeface="微软雅黑" charset="0"/>
                <a:ea typeface="微软雅黑" charset="0"/>
              </a:rPr>
              <a:t>：激活函数可以是线性函数么？</a:t>
            </a:r>
            <a:endParaRPr lang="zh-CN" altLang="en-US" sz="2800">
              <a:latin typeface="微软雅黑" charset="0"/>
              <a:ea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9592" b="8161"/>
          <a:stretch>
            <a:fillRect/>
          </a:stretch>
        </p:blipFill>
        <p:spPr>
          <a:xfrm>
            <a:off x="5705475" y="1424305"/>
            <a:ext cx="4399280" cy="39662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神经网络的可以解决什么问题？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5805" y="1649095"/>
            <a:ext cx="3173730" cy="2242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0130"/>
            <a:ext cx="3186430" cy="15817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725" y="1951990"/>
            <a:ext cx="2908935" cy="1939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015" y="4462145"/>
            <a:ext cx="2860675" cy="1955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24730"/>
            <a:ext cx="3197860" cy="15932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725" y="4509135"/>
            <a:ext cx="3390900" cy="19088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  <a:sym typeface="+mn-ea"/>
              </a:rPr>
              <a:t>神经网络的威力源自何处？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/>
              <a:t>源自宇宙演化的基本规律：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大量的节点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节点之间充分互联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单个节点具有非线性计算能力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随机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适者生存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3030" y="1951355"/>
            <a:ext cx="4890770" cy="36683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微软雅黑" charset="0"/>
                <a:ea typeface="微软雅黑" charset="0"/>
                <a:sym typeface="+mn-ea"/>
              </a:rPr>
              <a:t>构建人工神经网络系统的最大困难是什么？</a:t>
            </a:r>
            <a:endParaRPr lang="zh-CN" altLang="en-US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/>
              <a:t>海量数据从何而来？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什么样的网络拓扑结构是最优的？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如何训练网络？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461510"/>
            <a:ext cx="2715260" cy="2036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195" y="4461510"/>
            <a:ext cx="2127885" cy="2109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860" y="3740785"/>
            <a:ext cx="2824480" cy="28301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当今技术热点有哪些？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1740" y="2523490"/>
            <a:ext cx="2633345" cy="1975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35" y="2523490"/>
            <a:ext cx="3556000" cy="1975485"/>
          </a:xfrm>
          <a:prstGeom prst="rect">
            <a:avLst/>
          </a:prstGeom>
        </p:spPr>
      </p:pic>
      <p:pic>
        <p:nvPicPr>
          <p:cNvPr id="7" name="图片 6" descr="boston-dynamics-giraff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910" y="2523490"/>
            <a:ext cx="2941320" cy="197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两种主流拓扑结构</a:t>
            </a:r>
            <a:r>
              <a:rPr lang="en-US" altLang="zh-CN">
                <a:latin typeface="微软雅黑" charset="0"/>
                <a:ea typeface="微软雅黑" charset="0"/>
              </a:rPr>
              <a:t>CNN</a:t>
            </a:r>
            <a:r>
              <a:rPr lang="zh-CN" altLang="en-US">
                <a:latin typeface="微软雅黑" charset="0"/>
                <a:ea typeface="微软雅黑" charset="0"/>
              </a:rPr>
              <a:t>与</a:t>
            </a:r>
            <a:r>
              <a:rPr lang="en-US" altLang="zh-CN">
                <a:latin typeface="微软雅黑" charset="0"/>
                <a:ea typeface="微软雅黑" charset="0"/>
              </a:rPr>
              <a:t>RNN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/>
              <a:t>CNN</a:t>
            </a:r>
            <a:r>
              <a:rPr lang="zh-CN" altLang="en-US"/>
              <a:t>（</a:t>
            </a:r>
            <a:r>
              <a:rPr lang="en-US" altLang="zh-CN"/>
              <a:t>Convolution Neural Network</a:t>
            </a:r>
            <a:r>
              <a:rPr lang="zh-CN" altLang="en-US"/>
              <a:t>）</a:t>
            </a:r>
            <a:endParaRPr lang="zh-CN" altLang="en-US"/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zh-CN" altLang="en-US"/>
              <a:t>主打模式识别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785" y="3536315"/>
            <a:ext cx="826643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两种主流拓扑结构</a:t>
            </a:r>
            <a:r>
              <a:rPr lang="en-US" altLang="zh-CN">
                <a:latin typeface="微软雅黑" charset="0"/>
                <a:ea typeface="微软雅黑" charset="0"/>
              </a:rPr>
              <a:t>CNN</a:t>
            </a:r>
            <a:r>
              <a:rPr lang="zh-CN" altLang="en-US">
                <a:latin typeface="微软雅黑" charset="0"/>
                <a:ea typeface="微软雅黑" charset="0"/>
              </a:rPr>
              <a:t>与</a:t>
            </a:r>
            <a:r>
              <a:rPr lang="en-US" altLang="zh-CN">
                <a:latin typeface="微软雅黑" charset="0"/>
                <a:ea typeface="微软雅黑" charset="0"/>
              </a:rPr>
              <a:t>RNN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zh-CN"/>
              <a:t>RNN</a:t>
            </a:r>
            <a:r>
              <a:rPr lang="zh-CN" altLang="en-US"/>
              <a:t>（</a:t>
            </a:r>
            <a:r>
              <a:rPr lang="en-US" altLang="zh-CN"/>
              <a:t>Recurrent Neural Network</a:t>
            </a:r>
            <a:r>
              <a:rPr lang="zh-CN" altLang="en-US"/>
              <a:t>）</a:t>
            </a:r>
            <a:endParaRPr lang="zh-CN" altLang="en-US"/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zh-CN" altLang="en-US"/>
              <a:t>引入了记忆</a:t>
            </a:r>
            <a:endParaRPr lang="zh-CN" altLang="en-US"/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zh-CN" altLang="en-US"/>
              <a:t>挑战</a:t>
            </a:r>
            <a:r>
              <a:rPr lang="en-US" altLang="zh-CN"/>
              <a:t>CNN</a:t>
            </a:r>
            <a:r>
              <a:rPr lang="zh-CN" altLang="en-US"/>
              <a:t>更高一阶的任务</a:t>
            </a:r>
            <a:endParaRPr lang="zh-CN" altLang="en-US"/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altLang="zh-CN"/>
              <a:t>NLP</a:t>
            </a:r>
            <a:endParaRPr lang="en-US" altLang="zh-CN"/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zh-CN" altLang="en-US"/>
              <a:t>看图说话</a:t>
            </a:r>
            <a:endParaRPr lang="zh-CN" altLang="en-US"/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zh-CN" altLang="en-US"/>
              <a:t>机器翻译</a:t>
            </a:r>
            <a:endParaRPr lang="zh-CN" altLang="en-US"/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zh-CN" altLang="en-US"/>
              <a:t>机器创作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7225" y="3628390"/>
            <a:ext cx="7624445" cy="24612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还有一种拓扑结构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0985" y="2049145"/>
            <a:ext cx="4883785" cy="3449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9145"/>
            <a:ext cx="5182870" cy="34499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如何训练网络？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/>
              <a:t>本质上与训练小孩认字是一样的：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>
                <a:sym typeface="+mn-ea"/>
              </a:rPr>
              <a:t>重复告知大脑</a:t>
            </a:r>
            <a:r>
              <a:rPr lang="zh-CN" altLang="en-US"/>
              <a:t>正确的输入输出对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奖励与惩罚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针对错误加强训练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zh-CN" altLang="en-US"/>
              <a:t>打乱顺序</a:t>
            </a:r>
            <a:endParaRPr lang="zh-CN" altLang="en-US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1360" y="3119755"/>
            <a:ext cx="4380865" cy="274256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4899"/>
          <p:cNvPicPr>
            <a:picLocks noChangeAspect="1"/>
          </p:cNvPicPr>
          <p:nvPr/>
        </p:nvPicPr>
        <p:blipFill>
          <a:blip r:embed="rId1"/>
          <a:srcRect l="4426" t="2249" r="4905" b="1195"/>
          <a:stretch>
            <a:fillRect/>
          </a:stretch>
        </p:blipFill>
        <p:spPr>
          <a:xfrm>
            <a:off x="1731645" y="320675"/>
            <a:ext cx="4223385" cy="5997575"/>
          </a:xfrm>
          <a:prstGeom prst="rect">
            <a:avLst/>
          </a:prstGeom>
        </p:spPr>
      </p:pic>
      <p:pic>
        <p:nvPicPr>
          <p:cNvPr id="5" name="图片 4" descr="IMG_4900"/>
          <p:cNvPicPr>
            <a:picLocks noChangeAspect="1"/>
          </p:cNvPicPr>
          <p:nvPr/>
        </p:nvPicPr>
        <p:blipFill>
          <a:blip r:embed="rId2"/>
          <a:srcRect l="1427" t="-125" r="9977" b="125"/>
          <a:stretch>
            <a:fillRect/>
          </a:stretch>
        </p:blipFill>
        <p:spPr>
          <a:xfrm>
            <a:off x="6398895" y="320675"/>
            <a:ext cx="4002405" cy="60236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49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5515" y="216535"/>
            <a:ext cx="4726940" cy="6303010"/>
          </a:xfrm>
          <a:prstGeom prst="rect">
            <a:avLst/>
          </a:prstGeom>
        </p:spPr>
      </p:pic>
      <p:pic>
        <p:nvPicPr>
          <p:cNvPr id="5" name="图片 4" descr="IMG_49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05" y="216535"/>
            <a:ext cx="4677410" cy="62376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49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85" y="156210"/>
            <a:ext cx="4892675" cy="6523990"/>
          </a:xfrm>
          <a:prstGeom prst="rect">
            <a:avLst/>
          </a:prstGeom>
        </p:spPr>
      </p:pic>
      <p:pic>
        <p:nvPicPr>
          <p:cNvPr id="5" name="图片 4" descr="IMG_49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860" y="156210"/>
            <a:ext cx="4939665" cy="65862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8740" y="2341245"/>
            <a:ext cx="3856990" cy="397129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Gradient descent</a:t>
            </a:r>
            <a:endParaRPr lang="en-US" altLang="zh-CN"/>
          </a:p>
        </p:txBody>
      </p:sp>
      <p:pic>
        <p:nvPicPr>
          <p:cNvPr id="8" name="图片 7" descr="2000px-Gradient_descent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010" y="2006600"/>
            <a:ext cx="4014470" cy="43059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1202055"/>
            <a:ext cx="5139690" cy="39846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如何构建一个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Deep Learning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应用系统？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选择网络拓扑结构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选择训练方法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准备大数据（海量的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输入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输出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数据对）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举例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：如何构建一个自动驾驶系统？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/>
              <a:t>举例</a:t>
            </a:r>
            <a:r>
              <a:rPr lang="en-US" altLang="zh-CN"/>
              <a:t>2</a:t>
            </a:r>
            <a:r>
              <a:rPr lang="zh-CN" altLang="en-US"/>
              <a:t>：如何构建一个自动代码</a:t>
            </a:r>
            <a:r>
              <a:rPr lang="en-US" altLang="zh-CN"/>
              <a:t>review</a:t>
            </a:r>
            <a:r>
              <a:rPr lang="zh-CN" altLang="en-US"/>
              <a:t>系统？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什么是计算？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/>
              <a:t>加减乘除</a:t>
            </a:r>
            <a:endParaRPr lang="zh-CN" altLang="en-US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/>
              <a:t>字符串拷贝</a:t>
            </a:r>
            <a:endParaRPr lang="zh-CN" altLang="en-US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/>
              <a:t>文件读写</a:t>
            </a:r>
            <a:endParaRPr lang="zh-CN" altLang="en-US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/>
              <a:t>数据库查询</a:t>
            </a:r>
            <a:endParaRPr lang="zh-CN" altLang="en-US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/>
              <a:t>加密解密</a:t>
            </a:r>
            <a:endParaRPr lang="zh-CN" altLang="en-US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/>
              <a:t>多媒体内容编码、解码、播放</a:t>
            </a:r>
            <a:endParaRPr lang="zh-CN" altLang="en-US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zh-CN" altLang="en-US"/>
              <a:t>语音识别、图像识别、自然语言理解</a:t>
            </a:r>
            <a:endParaRPr lang="zh-CN" altLang="en-US"/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  <a:sym typeface="+mn-ea"/>
              </a:rPr>
              <a:t>举例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1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：如何构建一个自动驾驶系统？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>
                <a:latin typeface="微软雅黑" charset="0"/>
                <a:ea typeface="微软雅黑" charset="0"/>
              </a:rPr>
              <a:t>输入是什么？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zh-CN" altLang="en-US"/>
              <a:t>地图、</a:t>
            </a:r>
            <a:r>
              <a:rPr lang="en-US" altLang="zh-CN"/>
              <a:t>GPS</a:t>
            </a:r>
            <a:r>
              <a:rPr lang="zh-CN" altLang="en-US"/>
              <a:t>信号、速度与加速度传感</a:t>
            </a:r>
            <a:r>
              <a:rPr lang="zh-CN" altLang="en-US">
                <a:sym typeface="+mn-ea"/>
              </a:rPr>
              <a:t>、双眼视频</a:t>
            </a:r>
            <a:r>
              <a:rPr lang="zh-CN" altLang="en-US"/>
              <a:t>、后视镜视频、</a:t>
            </a:r>
            <a:r>
              <a:rPr lang="en-US" altLang="zh-CN"/>
              <a:t>Mic</a:t>
            </a:r>
            <a:endParaRPr lang="en-US" altLang="zh-CN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>
                <a:latin typeface="微软雅黑" charset="0"/>
                <a:ea typeface="微软雅黑" charset="0"/>
              </a:rPr>
              <a:t>输出是什么？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zh-CN" altLang="en-US"/>
              <a:t>转向、油门、刹车、指示灯、喇叭、音响</a:t>
            </a:r>
            <a:endParaRPr lang="zh-CN" altLang="en-US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>
                <a:latin typeface="微软雅黑" charset="0"/>
                <a:ea typeface="微软雅黑" charset="0"/>
              </a:rPr>
              <a:t>采集海量数据（行车记录仪</a:t>
            </a:r>
            <a:r>
              <a:rPr lang="en-US" altLang="zh-CN">
                <a:latin typeface="微软雅黑" charset="0"/>
                <a:ea typeface="微软雅黑" charset="0"/>
              </a:rPr>
              <a:t>+OBD</a:t>
            </a:r>
            <a:r>
              <a:rPr lang="zh-CN" altLang="en-US">
                <a:latin typeface="微软雅黑" charset="0"/>
                <a:ea typeface="微软雅黑" charset="0"/>
              </a:rPr>
              <a:t>数据读取）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>
                <a:latin typeface="微软雅黑" charset="0"/>
                <a:ea typeface="微软雅黑" charset="0"/>
              </a:rPr>
              <a:t>训练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>
                <a:latin typeface="微软雅黑" charset="0"/>
                <a:ea typeface="微软雅黑" charset="0"/>
              </a:rPr>
              <a:t>上路（学中干、干中学）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3583940"/>
            <a:ext cx="5090828" cy="316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222250"/>
            <a:ext cx="5122545" cy="3164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30" y="222250"/>
            <a:ext cx="5076841" cy="3164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130" y="3583940"/>
            <a:ext cx="5122286" cy="3164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/>
        </p:nvSpPr>
        <p:spPr>
          <a:xfrm>
            <a:off x="838800" y="3636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>
                <a:latin typeface="微软雅黑" charset="0"/>
                <a:ea typeface="微软雅黑" charset="0"/>
                <a:sym typeface="+mn-ea"/>
              </a:rPr>
              <a:t>举例</a:t>
            </a:r>
            <a:r>
              <a:rPr lang="en-US" altLang="zh-CN" sz="4000">
                <a:latin typeface="微软雅黑" charset="0"/>
                <a:ea typeface="微软雅黑" charset="0"/>
                <a:sym typeface="+mn-ea"/>
              </a:rPr>
              <a:t>2</a:t>
            </a:r>
            <a:r>
              <a:rPr lang="zh-CN" altLang="en-US" sz="4000">
                <a:latin typeface="微软雅黑" charset="0"/>
                <a:ea typeface="微软雅黑" charset="0"/>
                <a:sym typeface="+mn-ea"/>
              </a:rPr>
              <a:t>：如何构建一个自动代码</a:t>
            </a:r>
            <a:r>
              <a:rPr lang="en-US" altLang="zh-CN" sz="4000">
                <a:latin typeface="微软雅黑" charset="0"/>
                <a:ea typeface="微软雅黑" charset="0"/>
                <a:sym typeface="+mn-ea"/>
              </a:rPr>
              <a:t>Review</a:t>
            </a:r>
            <a:r>
              <a:rPr lang="zh-CN" altLang="en-US" sz="4000">
                <a:latin typeface="微软雅黑" charset="0"/>
                <a:ea typeface="微软雅黑" charset="0"/>
                <a:sym typeface="+mn-ea"/>
              </a:rPr>
              <a:t>系统？</a:t>
            </a:r>
            <a:endParaRPr lang="zh-CN" altLang="en-US" sz="40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>
                <a:latin typeface="微软雅黑" charset="0"/>
                <a:ea typeface="微软雅黑" charset="0"/>
              </a:rPr>
              <a:t>输入是什么？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lvl="1">
              <a:lnSpc>
                <a:spcPct val="120000"/>
              </a:lnSpc>
              <a:spcAft>
                <a:spcPts val="0"/>
              </a:spcAft>
            </a:pPr>
            <a:endParaRPr lang="en-US" altLang="zh-CN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>
                <a:latin typeface="微软雅黑" charset="0"/>
                <a:ea typeface="微软雅黑" charset="0"/>
              </a:rPr>
              <a:t>输出是什么？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lvl="1">
              <a:lnSpc>
                <a:spcPct val="120000"/>
              </a:lnSpc>
              <a:spcAft>
                <a:spcPts val="0"/>
              </a:spcAft>
            </a:pPr>
            <a:endParaRPr lang="zh-CN" altLang="en-US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>
                <a:latin typeface="微软雅黑" charset="0"/>
                <a:ea typeface="微软雅黑" charset="0"/>
              </a:rPr>
              <a:t>海量数据从哪儿来？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如何将</a:t>
            </a:r>
            <a:r>
              <a:rPr lang="en-US" altLang="zh-CN">
                <a:latin typeface="微软雅黑" charset="0"/>
                <a:ea typeface="微软雅黑" charset="0"/>
                <a:sym typeface="+mn-ea"/>
              </a:rPr>
              <a:t>Deep Learning</a:t>
            </a:r>
            <a:r>
              <a:rPr lang="zh-CN" altLang="en-US">
                <a:latin typeface="微软雅黑" charset="0"/>
                <a:ea typeface="微软雅黑" charset="0"/>
                <a:sym typeface="+mn-ea"/>
              </a:rPr>
              <a:t>应用在我们的项目中？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/>
              <a:t>关联目标池内容审核</a:t>
            </a:r>
            <a:endParaRPr lang="zh-CN" altLang="en-US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>
                <a:sym typeface="+mn-ea"/>
              </a:rPr>
              <a:t>图像、视频、语音、文本识别</a:t>
            </a:r>
            <a:endParaRPr lang="zh-CN" altLang="en-US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/>
              <a:t>UGC</a:t>
            </a:r>
            <a:r>
              <a:rPr lang="zh-CN" altLang="en-US"/>
              <a:t>内容推荐与过滤</a:t>
            </a:r>
            <a:endParaRPr lang="en-US" altLang="zh-CN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/>
              <a:t>图书自动摘要</a:t>
            </a:r>
            <a:endParaRPr lang="zh-CN" altLang="en-US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/>
              <a:t>图书自动推荐</a:t>
            </a:r>
            <a:endParaRPr lang="zh-CN" altLang="en-US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zh-CN" altLang="en-US"/>
              <a:t>全媒体模糊搜索与内容匹配</a:t>
            </a:r>
            <a:endParaRPr lang="zh-CN" altLang="en-US"/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/>
              <a:t>FAST</a:t>
            </a:r>
            <a:r>
              <a:rPr lang="zh-CN" altLang="en-US"/>
              <a:t>：</a:t>
            </a:r>
            <a:r>
              <a:rPr lang="en-US" altLang="zh-CN"/>
              <a:t>OCR</a:t>
            </a:r>
            <a:r>
              <a:rPr lang="zh-CN" altLang="en-US"/>
              <a:t>、版本分析、目录自动提取、语法级的文字校对</a:t>
            </a:r>
            <a:endParaRPr lang="zh-CN" altLang="en-US"/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zh-CN"/>
              <a:t>……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现阶段我们做什么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50000"/>
              </a:lnSpc>
            </a:pPr>
            <a:r>
              <a:rPr lang="zh-CN" altLang="en-US"/>
              <a:t>学习理论原理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熟悉开源框架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en-US" altLang="zh-CN" sz="2400"/>
              <a:t>Google Torch</a:t>
            </a:r>
            <a:endParaRPr lang="en-US" altLang="zh-CN" sz="2400"/>
          </a:p>
          <a:p>
            <a:pPr lvl="1">
              <a:lnSpc>
                <a:spcPct val="150000"/>
              </a:lnSpc>
            </a:pPr>
            <a:r>
              <a:rPr lang="en-US" altLang="zh-CN" sz="2400"/>
              <a:t>Microsoft CNTK</a:t>
            </a:r>
            <a:endParaRPr lang="en-US" altLang="zh-CN" sz="2400"/>
          </a:p>
          <a:p>
            <a:pPr lvl="1">
              <a:lnSpc>
                <a:spcPct val="150000"/>
              </a:lnSpc>
            </a:pPr>
            <a:r>
              <a:rPr lang="en-US" altLang="zh-CN" sz="2400"/>
              <a:t>Facebook FAIR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/>
              <a:t>为收集结构化的、有价值的数据做准备！</a:t>
            </a:r>
            <a:endParaRPr lang="zh-CN" altLang="en-US"/>
          </a:p>
          <a:p>
            <a:pPr lvl="1">
              <a:lnSpc>
                <a:spcPct val="150000"/>
              </a:lnSpc>
            </a:pPr>
            <a:r>
              <a:rPr lang="en-US" altLang="zh-CN"/>
              <a:t>How to 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总结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zh-CN" altLang="en-US">
                <a:sym typeface="+mn-ea"/>
              </a:rPr>
              <a:t>计算的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个哲学规律：</a:t>
            </a:r>
            <a:endParaRPr lang="zh-CN" altLang="en-US">
              <a:sym typeface="+mn-ea"/>
            </a:endParaRPr>
          </a:p>
          <a:p>
            <a:pPr lvl="1">
              <a:lnSpc>
                <a:spcPct val="125000"/>
              </a:lnSpc>
              <a:spcAft>
                <a:spcPts val="0"/>
              </a:spcAft>
            </a:pPr>
            <a:r>
              <a:rPr lang="zh-CN" altLang="en-US">
                <a:sym typeface="+mn-ea"/>
              </a:rPr>
              <a:t>足够复杂的系统须用足够简单的元素构建</a:t>
            </a:r>
            <a:endParaRPr lang="zh-CN" altLang="en-US">
              <a:sym typeface="+mn-ea"/>
            </a:endParaRPr>
          </a:p>
          <a:p>
            <a:pPr lvl="1">
              <a:lnSpc>
                <a:spcPct val="125000"/>
              </a:lnSpc>
              <a:spcAft>
                <a:spcPts val="0"/>
              </a:spcAft>
            </a:pPr>
            <a:r>
              <a:rPr lang="zh-CN" altLang="en-US">
                <a:sym typeface="+mn-ea"/>
              </a:rPr>
              <a:t>单一职责、非线性处理、充分连接、优化拓扑结构</a:t>
            </a:r>
            <a:endParaRPr lang="zh-CN" altLang="en-US">
              <a:sym typeface="+mn-ea"/>
            </a:endParaRPr>
          </a:p>
          <a:p>
            <a:pPr lvl="1">
              <a:lnSpc>
                <a:spcPct val="125000"/>
              </a:lnSpc>
              <a:spcAft>
                <a:spcPts val="0"/>
              </a:spcAft>
            </a:pPr>
            <a:r>
              <a:rPr lang="zh-CN" altLang="en-US">
                <a:sym typeface="+mn-ea"/>
              </a:rPr>
              <a:t>发挥网络的倍增威力</a:t>
            </a:r>
            <a:endParaRPr lang="zh-CN" altLang="en-US">
              <a:sym typeface="+mn-ea"/>
            </a:endParaRP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zh-CN" altLang="en-US">
              <a:sym typeface="+mn-ea"/>
            </a:endParaRP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zh-CN" altLang="en-US">
                <a:sym typeface="+mn-ea"/>
              </a:rPr>
              <a:t>从宇宙的演化、到组织架构的建设、到软件系统架构的设计，大脑、蜂群、蚁群、大脑、芯片、互联网无一不遵循这个规律！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044950" y="2286635"/>
            <a:ext cx="7255510" cy="15544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571500" indent="-5715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3200">
                <a:latin typeface="微软雅黑" charset="0"/>
                <a:ea typeface="微软雅黑" charset="0"/>
                <a:sym typeface="+mn-ea"/>
              </a:rPr>
              <a:t>机器是否会产生意识？</a:t>
            </a:r>
            <a:endParaRPr lang="zh-CN" altLang="en-US" sz="3200">
              <a:latin typeface="微软雅黑" charset="0"/>
              <a:ea typeface="微软雅黑" charset="0"/>
              <a:sym typeface="+mn-ea"/>
            </a:endParaRPr>
          </a:p>
          <a:p>
            <a:pPr marL="571500" indent="-571500" algn="l">
              <a:lnSpc>
                <a:spcPct val="150000"/>
              </a:lnSpc>
              <a:buFont typeface="Arial" charset="0"/>
              <a:buChar char="•"/>
            </a:pPr>
            <a:r>
              <a:rPr lang="zh-CN" altLang="en-US" sz="3200">
                <a:latin typeface="微软雅黑" charset="0"/>
                <a:ea typeface="微软雅黑" charset="0"/>
                <a:sym typeface="+mn-ea"/>
              </a:rPr>
              <a:t>人类将会成为</a:t>
            </a:r>
            <a:r>
              <a:rPr lang="en-US" altLang="zh-CN" sz="3200">
                <a:latin typeface="微软雅黑" charset="0"/>
                <a:ea typeface="微软雅黑" charset="0"/>
                <a:sym typeface="+mn-ea"/>
              </a:rPr>
              <a:t>AI</a:t>
            </a:r>
            <a:r>
              <a:rPr lang="zh-CN" altLang="en-US" sz="3200">
                <a:latin typeface="微软雅黑" charset="0"/>
                <a:ea typeface="微软雅黑" charset="0"/>
                <a:sym typeface="+mn-ea"/>
              </a:rPr>
              <a:t>的宠物，还是奴隶？</a:t>
            </a:r>
            <a:endParaRPr lang="zh-CN" altLang="en-US" sz="320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1390" y="1256030"/>
            <a:ext cx="3827780" cy="44653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700">
                <a:solidFill>
                  <a:srgbClr val="FF0000"/>
                </a:solidFill>
              </a:rPr>
              <a:t>？</a:t>
            </a:r>
            <a:endParaRPr lang="zh-CN" altLang="en-US" sz="28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" y="23495"/>
            <a:ext cx="12096750" cy="6802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820" y="1285875"/>
            <a:ext cx="4066540" cy="30499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735" y="1285240"/>
            <a:ext cx="5557520" cy="30505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/>
              <a:t>狭义定义：基于数字的数学运算即计算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广义定义：一切信息的流动与处理即计算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什么是计算？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51885" y="2766060"/>
            <a:ext cx="4888230" cy="1325880"/>
          </a:xfrm>
        </p:spPr>
        <p:txBody>
          <a:bodyPr/>
          <a:p>
            <a:r>
              <a:rPr lang="en-US" altLang="zh-CN"/>
              <a:t>DEMO &amp; C</a:t>
            </a:r>
            <a:r>
              <a:rPr lang="en-US"/>
              <a:t>ODING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目标任务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写个程序识别手写阿拉伯数字</a:t>
            </a:r>
            <a:endParaRPr lang="en-US" altLang="zh-CN"/>
          </a:p>
        </p:txBody>
      </p:sp>
      <p:pic>
        <p:nvPicPr>
          <p:cNvPr id="4" name="图片 3" descr="IMG_48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738755"/>
            <a:ext cx="5396865" cy="3883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90" y="2368550"/>
            <a:ext cx="5307965" cy="425323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数据来源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48765"/>
            <a:ext cx="10866755" cy="52666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网络结构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流程图: 数据 3"/>
          <p:cNvSpPr/>
          <p:nvPr/>
        </p:nvSpPr>
        <p:spPr>
          <a:xfrm rot="5400000" flipV="1">
            <a:off x="443230" y="3352165"/>
            <a:ext cx="1805940" cy="1312545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流程图: 数据 4"/>
          <p:cNvSpPr/>
          <p:nvPr/>
        </p:nvSpPr>
        <p:spPr>
          <a:xfrm rot="5400000" flipV="1">
            <a:off x="4131310" y="1503680"/>
            <a:ext cx="648335" cy="473075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流程图: 数据 5"/>
          <p:cNvSpPr/>
          <p:nvPr/>
        </p:nvSpPr>
        <p:spPr>
          <a:xfrm rot="5400000" flipV="1">
            <a:off x="4131310" y="2333625"/>
            <a:ext cx="648335" cy="473075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流程图: 数据 6"/>
          <p:cNvSpPr/>
          <p:nvPr/>
        </p:nvSpPr>
        <p:spPr>
          <a:xfrm rot="5400000" flipV="1">
            <a:off x="4131310" y="3202305"/>
            <a:ext cx="648335" cy="473075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流程图: 数据 7"/>
          <p:cNvSpPr/>
          <p:nvPr/>
        </p:nvSpPr>
        <p:spPr>
          <a:xfrm rot="5400000" flipV="1">
            <a:off x="4131310" y="4032250"/>
            <a:ext cx="648335" cy="473075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流程图: 数据 8"/>
          <p:cNvSpPr/>
          <p:nvPr/>
        </p:nvSpPr>
        <p:spPr>
          <a:xfrm rot="5400000" flipV="1">
            <a:off x="4131310" y="4794885"/>
            <a:ext cx="648335" cy="473075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流程图: 数据 9"/>
          <p:cNvSpPr/>
          <p:nvPr/>
        </p:nvSpPr>
        <p:spPr>
          <a:xfrm rot="5400000" flipV="1">
            <a:off x="4131310" y="5625465"/>
            <a:ext cx="648335" cy="473075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流程图: 数据 10"/>
          <p:cNvSpPr/>
          <p:nvPr/>
        </p:nvSpPr>
        <p:spPr>
          <a:xfrm rot="5400000" flipV="1">
            <a:off x="6793230" y="1048385"/>
            <a:ext cx="349250" cy="242570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流程图: 数据 11"/>
          <p:cNvSpPr/>
          <p:nvPr/>
        </p:nvSpPr>
        <p:spPr>
          <a:xfrm rot="5400000" flipV="1">
            <a:off x="6793230" y="1511300"/>
            <a:ext cx="349250" cy="242570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流程图: 数据 12"/>
          <p:cNvSpPr/>
          <p:nvPr/>
        </p:nvSpPr>
        <p:spPr>
          <a:xfrm rot="5400000" flipV="1">
            <a:off x="6793230" y="1926590"/>
            <a:ext cx="349250" cy="242570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流程图: 数据 13"/>
          <p:cNvSpPr/>
          <p:nvPr/>
        </p:nvSpPr>
        <p:spPr>
          <a:xfrm rot="5400000" flipV="1">
            <a:off x="6793230" y="2348230"/>
            <a:ext cx="349250" cy="242570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流程图: 数据 14"/>
          <p:cNvSpPr/>
          <p:nvPr/>
        </p:nvSpPr>
        <p:spPr>
          <a:xfrm rot="5400000" flipV="1">
            <a:off x="6793230" y="2910840"/>
            <a:ext cx="349250" cy="242570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流程图: 数据 15"/>
          <p:cNvSpPr/>
          <p:nvPr/>
        </p:nvSpPr>
        <p:spPr>
          <a:xfrm rot="5400000" flipV="1">
            <a:off x="6793230" y="3425825"/>
            <a:ext cx="349250" cy="242570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流程图: 数据 16"/>
          <p:cNvSpPr/>
          <p:nvPr/>
        </p:nvSpPr>
        <p:spPr>
          <a:xfrm rot="5400000" flipV="1">
            <a:off x="6793230" y="3890010"/>
            <a:ext cx="349250" cy="242570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流程图: 数据 17"/>
          <p:cNvSpPr/>
          <p:nvPr/>
        </p:nvSpPr>
        <p:spPr>
          <a:xfrm rot="5400000" flipV="1">
            <a:off x="6793230" y="5506085"/>
            <a:ext cx="349250" cy="242570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流程图: 数据 18"/>
          <p:cNvSpPr/>
          <p:nvPr/>
        </p:nvSpPr>
        <p:spPr>
          <a:xfrm rot="5400000" flipV="1">
            <a:off x="6793230" y="5988685"/>
            <a:ext cx="349250" cy="242570"/>
          </a:xfrm>
          <a:prstGeom prst="flowChartInputOutpu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6967855" y="4557395"/>
            <a:ext cx="0" cy="617855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253855" y="1601470"/>
            <a:ext cx="155575" cy="41617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991850" y="2402205"/>
            <a:ext cx="194310" cy="193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FF"/>
                </a:solidFill>
              </a:rPr>
              <a:t>0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991850" y="2691765"/>
            <a:ext cx="194310" cy="193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FF"/>
                </a:solidFill>
              </a:rPr>
              <a:t>1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991850" y="2981325"/>
            <a:ext cx="194310" cy="193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FF"/>
                </a:solidFill>
              </a:rPr>
              <a:t>2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991850" y="3270885"/>
            <a:ext cx="194310" cy="193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FF"/>
                </a:solidFill>
              </a:rPr>
              <a:t>3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991850" y="3560445"/>
            <a:ext cx="194310" cy="193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FF"/>
                </a:solidFill>
              </a:rPr>
              <a:t>4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992485" y="3850005"/>
            <a:ext cx="194310" cy="193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FF"/>
                </a:solidFill>
              </a:rPr>
              <a:t>5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992485" y="4139565"/>
            <a:ext cx="194310" cy="193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FF"/>
                </a:solidFill>
              </a:rPr>
              <a:t>6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992485" y="4429125"/>
            <a:ext cx="194310" cy="193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FF"/>
                </a:solidFill>
              </a:rPr>
              <a:t>7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992485" y="4718685"/>
            <a:ext cx="194310" cy="193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FF"/>
                </a:solidFill>
              </a:rPr>
              <a:t>8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992485" y="5008245"/>
            <a:ext cx="193675" cy="193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0000FF"/>
                </a:solidFill>
              </a:rPr>
              <a:t>9</a:t>
            </a:r>
            <a:endParaRPr lang="en-US" altLang="zh-CN">
              <a:solidFill>
                <a:srgbClr val="0000FF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68705" y="6295390"/>
            <a:ext cx="744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29x29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3905250" y="62661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6x(13x13)</a:t>
            </a:r>
            <a:endParaRPr lang="en-US" altLang="zh-CN"/>
          </a:p>
        </p:txBody>
      </p:sp>
      <p:sp>
        <p:nvSpPr>
          <p:cNvPr id="35" name="文本框 34"/>
          <p:cNvSpPr txBox="1"/>
          <p:nvPr/>
        </p:nvSpPr>
        <p:spPr>
          <a:xfrm>
            <a:off x="6404610" y="6295390"/>
            <a:ext cx="98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50x(5x5)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10881995" y="6266180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10</a:t>
            </a:r>
            <a:endParaRPr lang="en-US" altLang="zh-CN"/>
          </a:p>
        </p:txBody>
      </p:sp>
      <p:sp>
        <p:nvSpPr>
          <p:cNvPr id="37" name="文本框 36"/>
          <p:cNvSpPr txBox="1"/>
          <p:nvPr/>
        </p:nvSpPr>
        <p:spPr>
          <a:xfrm>
            <a:off x="9066530" y="6295390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100</a:t>
            </a:r>
            <a:endParaRPr lang="en-US" altLang="zh-CN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9420225" y="1628775"/>
            <a:ext cx="1584325" cy="792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9404985" y="5204460"/>
            <a:ext cx="1592580" cy="548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603105" y="3731895"/>
            <a:ext cx="1256030" cy="5200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10x(100+1)</a:t>
            </a:r>
            <a:endParaRPr lang="en-US" altLang="zh-CN" sz="1400"/>
          </a:p>
          <a:p>
            <a:r>
              <a:rPr lang="en-US" altLang="zh-CN" sz="1400"/>
              <a:t>full connection</a:t>
            </a:r>
            <a:endParaRPr lang="en-US" altLang="zh-CN" sz="1400"/>
          </a:p>
        </p:txBody>
      </p:sp>
      <p:cxnSp>
        <p:nvCxnSpPr>
          <p:cNvPr id="41" name="直接箭头连接符 40"/>
          <p:cNvCxnSpPr/>
          <p:nvPr/>
        </p:nvCxnSpPr>
        <p:spPr>
          <a:xfrm>
            <a:off x="7094855" y="985520"/>
            <a:ext cx="2149475" cy="615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7113905" y="5760720"/>
            <a:ext cx="2131060" cy="473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418070" y="3680460"/>
            <a:ext cx="1438910" cy="5200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100x(50x(5x5)+1)</a:t>
            </a:r>
            <a:endParaRPr lang="en-US" altLang="zh-CN" sz="1400"/>
          </a:p>
          <a:p>
            <a:r>
              <a:rPr lang="en-US" altLang="zh-CN" sz="1400"/>
              <a:t>full connections</a:t>
            </a:r>
            <a:endParaRPr lang="en-US" altLang="zh-CN" sz="1400"/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4692015" y="1071245"/>
            <a:ext cx="2155190" cy="344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4692015" y="6042025"/>
            <a:ext cx="2164715" cy="229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4807585" y="3667760"/>
            <a:ext cx="1948180" cy="5200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(50x(5x5))x(5x5x6+1)</a:t>
            </a:r>
            <a:endParaRPr lang="en-US" altLang="zh-CN" sz="1400"/>
          </a:p>
          <a:p>
            <a:r>
              <a:rPr lang="en-US" altLang="zh-CN" sz="1400"/>
              <a:t>convolution connections</a:t>
            </a:r>
            <a:endParaRPr lang="en-US" altLang="zh-CN" sz="1400"/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1998980" y="1557020"/>
            <a:ext cx="2190750" cy="1543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2002790" y="4557395"/>
            <a:ext cx="2205990" cy="1619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2120265" y="3619500"/>
            <a:ext cx="1948180" cy="5200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(6x13x13)x(5x5+1)</a:t>
            </a:r>
            <a:endParaRPr lang="en-US" altLang="zh-CN" sz="1400"/>
          </a:p>
          <a:p>
            <a:r>
              <a:rPr lang="en-US" altLang="zh-CN" sz="1400"/>
              <a:t>convolution connections</a:t>
            </a:r>
            <a:endParaRPr lang="en-US" altLang="zh-CN" sz="1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89305" y="318770"/>
            <a:ext cx="3214370" cy="1191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7030A0"/>
                </a:solidFill>
              </a:rPr>
              <a:t>neurons:          3215</a:t>
            </a:r>
            <a:endParaRPr lang="en-US" altLang="zh-CN" sz="2400">
              <a:solidFill>
                <a:srgbClr val="7030A0"/>
              </a:solidFill>
            </a:endParaRPr>
          </a:p>
          <a:p>
            <a:r>
              <a:rPr lang="en-US" altLang="zh-CN" sz="2400">
                <a:solidFill>
                  <a:srgbClr val="7030A0"/>
                </a:solidFill>
              </a:rPr>
              <a:t>connections:   34</a:t>
            </a:r>
            <a:r>
              <a:rPr lang="zh-CN" altLang="en-US" sz="2400">
                <a:solidFill>
                  <a:srgbClr val="7030A0"/>
                </a:solidFill>
              </a:rPr>
              <a:t>万</a:t>
            </a:r>
            <a:r>
              <a:rPr lang="en-US" altLang="zh-CN" sz="2400">
                <a:solidFill>
                  <a:srgbClr val="7030A0"/>
                </a:solidFill>
              </a:rPr>
              <a:t>1224</a:t>
            </a:r>
            <a:endParaRPr lang="en-US" altLang="zh-CN" sz="2400">
              <a:solidFill>
                <a:srgbClr val="7030A0"/>
              </a:solidFill>
            </a:endParaRPr>
          </a:p>
          <a:p>
            <a:r>
              <a:rPr lang="en-US" altLang="zh-CN" sz="2400">
                <a:solidFill>
                  <a:srgbClr val="7030A0"/>
                </a:solidFill>
              </a:rPr>
              <a:t>weights:           13</a:t>
            </a:r>
            <a:r>
              <a:rPr lang="zh-CN" altLang="zh-CN" sz="2400">
                <a:solidFill>
                  <a:srgbClr val="7030A0"/>
                </a:solidFill>
              </a:rPr>
              <a:t>万</a:t>
            </a:r>
            <a:r>
              <a:rPr lang="en-US" altLang="zh-CN" sz="2400">
                <a:solidFill>
                  <a:srgbClr val="7030A0"/>
                </a:solidFill>
              </a:rPr>
              <a:t>3861</a:t>
            </a:r>
            <a:endParaRPr lang="en-US" altLang="zh-CN" sz="2400">
              <a:solidFill>
                <a:srgbClr val="7030A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4080" y="2595245"/>
            <a:ext cx="2088000" cy="208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75380" y="2595245"/>
            <a:ext cx="936000" cy="93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4080" y="2595245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21915" y="4323080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1075055" y="2143125"/>
            <a:ext cx="2590800" cy="671195"/>
          </a:xfrm>
          <a:custGeom>
            <a:avLst/>
            <a:gdLst>
              <a:gd name="connisteX0" fmla="*/ 0 w 2590800"/>
              <a:gd name="connsiteY0" fmla="*/ 670887 h 670887"/>
              <a:gd name="connisteX1" fmla="*/ 1152525 w 2590800"/>
              <a:gd name="connsiteY1" fmla="*/ 4137 h 670887"/>
              <a:gd name="connisteX2" fmla="*/ 2590800 w 2590800"/>
              <a:gd name="connsiteY2" fmla="*/ 432762 h 6708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590800" h="670888">
                <a:moveTo>
                  <a:pt x="0" y="670888"/>
                </a:moveTo>
                <a:cubicBezTo>
                  <a:pt x="201930" y="528648"/>
                  <a:pt x="634365" y="51763"/>
                  <a:pt x="1152525" y="4138"/>
                </a:cubicBezTo>
                <a:cubicBezTo>
                  <a:pt x="1670685" y="-43487"/>
                  <a:pt x="2326005" y="333703"/>
                  <a:pt x="2590800" y="43276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2808605" y="3528695"/>
            <a:ext cx="1809750" cy="990600"/>
          </a:xfrm>
          <a:custGeom>
            <a:avLst/>
            <a:gdLst>
              <a:gd name="connisteX0" fmla="*/ 0 w 1809750"/>
              <a:gd name="connsiteY0" fmla="*/ 990600 h 990600"/>
              <a:gd name="connisteX1" fmla="*/ 1047750 w 1809750"/>
              <a:gd name="connsiteY1" fmla="*/ 533400 h 990600"/>
              <a:gd name="connisteX2" fmla="*/ 1809750 w 1809750"/>
              <a:gd name="connsiteY2" fmla="*/ 0 h 990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809750" h="990600">
                <a:moveTo>
                  <a:pt x="0" y="990600"/>
                </a:moveTo>
                <a:cubicBezTo>
                  <a:pt x="194310" y="909955"/>
                  <a:pt x="685800" y="731520"/>
                  <a:pt x="1047750" y="533400"/>
                </a:cubicBezTo>
                <a:cubicBezTo>
                  <a:pt x="1409700" y="335280"/>
                  <a:pt x="1678305" y="97790"/>
                  <a:pt x="180975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161405" y="2890520"/>
            <a:ext cx="3600" cy="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758315" y="3458845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951355" y="3109595"/>
            <a:ext cx="2209800" cy="554355"/>
          </a:xfrm>
          <a:custGeom>
            <a:avLst/>
            <a:gdLst>
              <a:gd name="connisteX0" fmla="*/ 0 w 2209800"/>
              <a:gd name="connsiteY0" fmla="*/ 542925 h 554367"/>
              <a:gd name="connisteX1" fmla="*/ 1438275 w 2209800"/>
              <a:gd name="connsiteY1" fmla="*/ 485775 h 554367"/>
              <a:gd name="connisteX2" fmla="*/ 2209800 w 2209800"/>
              <a:gd name="connsiteY2" fmla="*/ 0 h 55436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209800" h="554368">
                <a:moveTo>
                  <a:pt x="0" y="542925"/>
                </a:moveTo>
                <a:cubicBezTo>
                  <a:pt x="272415" y="541020"/>
                  <a:pt x="996315" y="594360"/>
                  <a:pt x="1438275" y="485775"/>
                </a:cubicBezTo>
                <a:cubicBezTo>
                  <a:pt x="1880235" y="377190"/>
                  <a:pt x="2084070" y="95885"/>
                  <a:pt x="220980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675380" y="2595245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805170" y="2595245"/>
            <a:ext cx="360000" cy="36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3856355" y="2296795"/>
            <a:ext cx="1943100" cy="469900"/>
          </a:xfrm>
          <a:custGeom>
            <a:avLst/>
            <a:gdLst>
              <a:gd name="connisteX0" fmla="*/ 0 w 1943100"/>
              <a:gd name="connsiteY0" fmla="*/ 469814 h 469814"/>
              <a:gd name="connisteX1" fmla="*/ 1019175 w 1943100"/>
              <a:gd name="connsiteY1" fmla="*/ 3089 h 469814"/>
              <a:gd name="connisteX2" fmla="*/ 1943100 w 1943100"/>
              <a:gd name="connsiteY2" fmla="*/ 298364 h 46981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943100" h="469815">
                <a:moveTo>
                  <a:pt x="0" y="469815"/>
                </a:moveTo>
                <a:cubicBezTo>
                  <a:pt x="185420" y="370755"/>
                  <a:pt x="630555" y="37380"/>
                  <a:pt x="1019175" y="3090"/>
                </a:cubicBezTo>
                <a:cubicBezTo>
                  <a:pt x="1407795" y="-31200"/>
                  <a:pt x="1778635" y="229785"/>
                  <a:pt x="1943100" y="298365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89305" y="4757420"/>
            <a:ext cx="744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29x29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3580130" y="3523615"/>
            <a:ext cx="7442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13x13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5723255" y="2957195"/>
            <a:ext cx="51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5x5</a:t>
            </a:r>
            <a:endParaRPr lang="en-US" altLang="zh-CN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6570" y="2296795"/>
            <a:ext cx="4925695" cy="232346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846570" y="5227320"/>
            <a:ext cx="4568190" cy="916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http://www.codeproject.com/Articles/16650/Neural-Network-for-Recognition-of-Handwritten-Digi</a:t>
            </a:r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846570" y="1931035"/>
            <a:ext cx="13258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参考来源：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训练方法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Back Propagation</a:t>
            </a:r>
            <a:endParaRPr lang="en-US" altLang="zh-CN"/>
          </a:p>
        </p:txBody>
      </p:sp>
      <p:pic>
        <p:nvPicPr>
          <p:cNvPr id="4" name="图片 3" descr="IMG_49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8725" y="1367790"/>
            <a:ext cx="8431530" cy="548513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核心代码剖析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1691005"/>
            <a:ext cx="3104515" cy="4618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315" y="1691005"/>
            <a:ext cx="5066665" cy="45808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1514475"/>
            <a:ext cx="6190615" cy="38284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2752725"/>
            <a:ext cx="6352540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614680"/>
            <a:ext cx="9838055" cy="562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0" y="1223010"/>
            <a:ext cx="8175625" cy="4997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3160" r="24709"/>
          <a:stretch>
            <a:fillRect/>
          </a:stretch>
        </p:blipFill>
        <p:spPr>
          <a:xfrm>
            <a:off x="542925" y="1223010"/>
            <a:ext cx="2734310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476250"/>
            <a:ext cx="9895205" cy="590486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90805"/>
            <a:ext cx="9828530" cy="66763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71755"/>
            <a:ext cx="9857105" cy="671449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381000"/>
            <a:ext cx="9580880" cy="609536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-4445"/>
            <a:ext cx="9095105" cy="68668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415925"/>
            <a:ext cx="7085965" cy="556196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1595755"/>
            <a:ext cx="10542905" cy="366649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161290"/>
            <a:ext cx="8720455" cy="66230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1704975"/>
            <a:ext cx="9723755" cy="344741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1750060"/>
            <a:ext cx="9209405" cy="30664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4485" y="1087120"/>
            <a:ext cx="5955030" cy="471297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1600" y="1216025"/>
            <a:ext cx="9428480" cy="419036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微软雅黑" charset="0"/>
                <a:ea typeface="微软雅黑" charset="0"/>
              </a:rPr>
              <a:t>效果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Live demo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7565" y="1825625"/>
            <a:ext cx="5307965" cy="425323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8470" y="65405"/>
            <a:ext cx="9255760" cy="672211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10160"/>
            <a:ext cx="10852150" cy="6782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81075" y="1412240"/>
            <a:ext cx="10272395" cy="3749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2400">
                <a:latin typeface="微软雅黑" charset="0"/>
                <a:ea typeface="微软雅黑" charset="0"/>
              </a:rPr>
              <a:t>       </a:t>
            </a:r>
            <a:r>
              <a:rPr lang="zh-CN" altLang="en-US" sz="2400">
                <a:latin typeface="微软雅黑" charset="0"/>
                <a:ea typeface="微软雅黑" charset="0"/>
              </a:rPr>
              <a:t>图灵机框架下的计算，其本质是程序员指挥计算机工作。对于可以</a:t>
            </a:r>
            <a:r>
              <a:rPr lang="en-US" altLang="zh-CN" sz="2400">
                <a:latin typeface="微软雅黑" charset="0"/>
                <a:ea typeface="微软雅黑" charset="0"/>
              </a:rPr>
              <a:t>“</a:t>
            </a:r>
            <a:r>
              <a:rPr lang="zh-CN" altLang="en-US" sz="2400">
                <a:latin typeface="微软雅黑" charset="0"/>
                <a:ea typeface="微软雅黑" charset="0"/>
              </a:rPr>
              <a:t>分而治之</a:t>
            </a:r>
            <a:r>
              <a:rPr lang="en-US" altLang="zh-CN" sz="2400">
                <a:latin typeface="微软雅黑" charset="0"/>
                <a:ea typeface="微软雅黑" charset="0"/>
              </a:rPr>
              <a:t>”</a:t>
            </a:r>
            <a:r>
              <a:rPr lang="zh-CN" altLang="en-US" sz="2400">
                <a:latin typeface="微软雅黑" charset="0"/>
                <a:ea typeface="微软雅黑" charset="0"/>
              </a:rPr>
              <a:t>的任务，无论任务的复杂度有多大，例如发射人造卫星，总是可以通过工程管理的方法、人力的堆砌、时间的延续得以解决，然而对于</a:t>
            </a:r>
            <a:r>
              <a:rPr lang="en-US" altLang="zh-CN" sz="2400">
                <a:latin typeface="微软雅黑" charset="0"/>
                <a:ea typeface="微软雅黑" charset="0"/>
              </a:rPr>
              <a:t>“</a:t>
            </a:r>
            <a:r>
              <a:rPr lang="zh-CN" altLang="en-US" sz="2400">
                <a:latin typeface="微软雅黑" charset="0"/>
                <a:ea typeface="微软雅黑" charset="0"/>
              </a:rPr>
              <a:t>区分照片中的动物是猫还是老虎</a:t>
            </a:r>
            <a:r>
              <a:rPr lang="en-US" altLang="zh-CN" sz="2400">
                <a:latin typeface="微软雅黑" charset="0"/>
                <a:ea typeface="微软雅黑" charset="0"/>
              </a:rPr>
              <a:t>”</a:t>
            </a:r>
            <a:r>
              <a:rPr lang="zh-CN" altLang="zh-CN" sz="2400">
                <a:latin typeface="微软雅黑" charset="0"/>
                <a:ea typeface="微软雅黑" charset="0"/>
              </a:rPr>
              <a:t>之类</a:t>
            </a:r>
            <a:r>
              <a:rPr lang="zh-CN" altLang="en-US" sz="2400">
                <a:latin typeface="微软雅黑" charset="0"/>
                <a:ea typeface="微软雅黑" charset="0"/>
              </a:rPr>
              <a:t>的任务，图灵本人仅给出了结论，却还没能来得及给出具体的实现方法</a:t>
            </a:r>
            <a:r>
              <a:rPr lang="en-US" altLang="zh-CN" sz="2400">
                <a:latin typeface="微软雅黑" charset="0"/>
                <a:ea typeface="微软雅黑" charset="0"/>
              </a:rPr>
              <a:t>……</a:t>
            </a:r>
            <a:endParaRPr lang="en-US" altLang="zh-CN" sz="24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" y="1850390"/>
            <a:ext cx="3672205" cy="47161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5660" y="562610"/>
            <a:ext cx="9869805" cy="9969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charset="0"/>
                <a:ea typeface="微软雅黑" charset="0"/>
              </a:rPr>
              <a:t>Q</a:t>
            </a:r>
            <a:r>
              <a:rPr lang="zh-CN" altLang="en-US" sz="2000">
                <a:latin typeface="微软雅黑" charset="0"/>
                <a:ea typeface="微软雅黑" charset="0"/>
              </a:rPr>
              <a:t>：作为程序员，如果老板让你写个程序，识别扫描的手写阿拉伯数字，你怎么办？</a:t>
            </a:r>
            <a:endParaRPr lang="zh-CN" altLang="en-US" sz="2000">
              <a:latin typeface="微软雅黑" charset="0"/>
              <a:ea typeface="微软雅黑" charset="0"/>
            </a:endParaRPr>
          </a:p>
          <a:p>
            <a:endParaRPr lang="zh-CN" altLang="en-US">
              <a:latin typeface="微软雅黑" charset="0"/>
              <a:ea typeface="微软雅黑" charset="0"/>
            </a:endParaRPr>
          </a:p>
          <a:p>
            <a:r>
              <a:rPr lang="en-US" altLang="zh-CN" sz="2000">
                <a:latin typeface="微软雅黑" charset="0"/>
                <a:ea typeface="微软雅黑" charset="0"/>
              </a:rPr>
              <a:t>A</a:t>
            </a:r>
            <a:r>
              <a:rPr lang="zh-CN" altLang="en-US" sz="2000">
                <a:latin typeface="微软雅黑" charset="0"/>
                <a:ea typeface="微软雅黑" charset="0"/>
              </a:rPr>
              <a:t>：</a:t>
            </a:r>
            <a:r>
              <a:rPr lang="en-US" altLang="zh-CN" sz="2000">
                <a:latin typeface="微软雅黑" charset="0"/>
                <a:ea typeface="微软雅黑" charset="0"/>
              </a:rPr>
              <a:t>!%#$^*?</a:t>
            </a:r>
            <a:endParaRPr lang="en-US" alt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2015</Words>
  <Application>WPS 演示</Application>
  <PresentationFormat>宽屏</PresentationFormat>
  <Paragraphs>248</Paragraphs>
  <Slides>73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75" baseType="lpstr">
      <vt:lpstr>Office 主题</vt:lpstr>
      <vt:lpstr>Picture.PicObj.1</vt:lpstr>
      <vt:lpstr>机器学习原理简介</vt:lpstr>
      <vt:lpstr>目录</vt:lpstr>
      <vt:lpstr>当今技术热点有哪些？</vt:lpstr>
      <vt:lpstr>什么是计算？</vt:lpstr>
      <vt:lpstr>什么是计算？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计算架构的分类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生物神经网络与人工神经网络对比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神经网络的可以解决什么问题？</vt:lpstr>
      <vt:lpstr>神经网络的威力源自何处？</vt:lpstr>
      <vt:lpstr>构建人工神经网络系统的最大困难是什么？</vt:lpstr>
      <vt:lpstr>两种主流拓扑结构CNN与RNN</vt:lpstr>
      <vt:lpstr>两种主流拓扑结构CNN与RNN</vt:lpstr>
      <vt:lpstr>还有一种拓扑结构</vt:lpstr>
      <vt:lpstr>如何训练网络？</vt:lpstr>
      <vt:lpstr>PowerPoint 演示文稿</vt:lpstr>
      <vt:lpstr>PowerPoint 演示文稿</vt:lpstr>
      <vt:lpstr>PowerPoint 演示文稿</vt:lpstr>
      <vt:lpstr>Gradient descent</vt:lpstr>
      <vt:lpstr>PowerPoint 演示文稿</vt:lpstr>
      <vt:lpstr>如何构建一个Deep Learning应用系统？</vt:lpstr>
      <vt:lpstr>举例1：如何构建一个自动驾驶系统？</vt:lpstr>
      <vt:lpstr>PowerPoint 演示文稿</vt:lpstr>
      <vt:lpstr>PowerPoint 演示文稿</vt:lpstr>
      <vt:lpstr>如何将Deep Learning应用在我们的项目中？</vt:lpstr>
      <vt:lpstr>现阶段我们做什么</vt:lpstr>
      <vt:lpstr>总结</vt:lpstr>
      <vt:lpstr>PowerPoint 演示文稿</vt:lpstr>
      <vt:lpstr>PowerPoint 演示文稿</vt:lpstr>
      <vt:lpstr>PowerPoint 演示文稿</vt:lpstr>
      <vt:lpstr>PowerPoint 演示文稿</vt:lpstr>
      <vt:lpstr>DEMO &amp; CODING</vt:lpstr>
      <vt:lpstr>目标任务</vt:lpstr>
      <vt:lpstr>数据来源</vt:lpstr>
      <vt:lpstr>网络结构</vt:lpstr>
      <vt:lpstr>PowerPoint 演示文稿</vt:lpstr>
      <vt:lpstr>训练方法</vt:lpstr>
      <vt:lpstr>核心代码剖析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效果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changzhiguo</dc:creator>
  <cp:lastModifiedBy>changzhiguo</cp:lastModifiedBy>
  <cp:revision>27</cp:revision>
  <dcterms:created xsi:type="dcterms:W3CDTF">2016-06-14T00:57:00Z</dcterms:created>
  <dcterms:modified xsi:type="dcterms:W3CDTF">2016-07-15T12:31:25Z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